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7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7" r:id="rId6"/>
    <p:sldId id="290" r:id="rId7"/>
    <p:sldId id="291" r:id="rId8"/>
    <p:sldId id="313" r:id="rId9"/>
    <p:sldId id="302" r:id="rId10"/>
    <p:sldId id="303" r:id="rId11"/>
    <p:sldId id="304" r:id="rId12"/>
    <p:sldId id="306" r:id="rId13"/>
    <p:sldId id="307" r:id="rId14"/>
    <p:sldId id="308" r:id="rId15"/>
    <p:sldId id="309" r:id="rId16"/>
    <p:sldId id="311" r:id="rId17"/>
    <p:sldId id="310" r:id="rId18"/>
    <p:sldId id="314" r:id="rId19"/>
    <p:sldId id="282" r:id="rId20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 autoAdjust="0"/>
    <p:restoredTop sz="94238" autoAdjust="0"/>
  </p:normalViewPr>
  <p:slideViewPr>
    <p:cSldViewPr snapToGrid="0" snapToObjects="1">
      <p:cViewPr varScale="1">
        <p:scale>
          <a:sx n="72" d="100"/>
          <a:sy n="72" d="100"/>
        </p:scale>
        <p:origin x="828" y="66"/>
      </p:cViewPr>
      <p:guideLst>
        <p:guide orient="horz" pos="799"/>
        <p:guide orient="horz" pos="8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1" d="100"/>
          <a:sy n="151" d="100"/>
        </p:scale>
        <p:origin x="2560" y="-33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604" cy="466753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l">
              <a:defRPr sz="11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6753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r">
              <a:defRPr sz="1100"/>
            </a:lvl1pPr>
          </a:lstStyle>
          <a:p>
            <a:fld id="{9B252DA9-096C-FD4B-9566-2DD1C893C295}" type="datetime4">
              <a:rPr lang="en-US" smtClean="0">
                <a:latin typeface="Century Gothic" panose="020B0502020202020204" pitchFamily="34" charset="0"/>
              </a:rPr>
              <a:t>August 13, 2020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652"/>
            <a:ext cx="3038604" cy="466753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r">
              <a:defRPr sz="1100"/>
            </a:lvl1pPr>
          </a:lstStyle>
          <a:p>
            <a:fld id="{D11C492B-4752-433E-A678-8FD1E4E1AA3D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F99F6-E070-4357-BF7D-0E673FB6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2" y="68172"/>
            <a:ext cx="764711" cy="192978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930"/>
            <a:ext cx="3037512" cy="465471"/>
          </a:xfrm>
          <a:prstGeom prst="rect">
            <a:avLst/>
          </a:prstGeom>
        </p:spPr>
        <p:txBody>
          <a:bodyPr vert="horz" lIns="94073" tIns="47037" rIns="94073" bIns="470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0657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6434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21B04220-C379-F14E-A3D3-E1CE795A5A42}" type="datetime4">
              <a:rPr lang="en-US" smtClean="0"/>
              <a:t>August 13, 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7" tIns="44069" rIns="88137" bIns="440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vert="horz" lIns="88137" tIns="44069" rIns="88137" bIns="44069" rtlCol="0"/>
          <a:lstStyle/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– mid blue bullet)</a:t>
            </a:r>
          </a:p>
          <a:p>
            <a:pPr lvl="2"/>
            <a:r>
              <a:rPr lang="en-US" dirty="0"/>
              <a:t>Level 2 Bullet (Century Gothic 14, black – mid blue bullet)</a:t>
            </a:r>
          </a:p>
          <a:p>
            <a:pPr lvl="3"/>
            <a:r>
              <a:rPr lang="en-US" dirty="0"/>
              <a:t>Level 3 Bullet (Century Gothic 12, black – mid blue bullet)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2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501EF7E4-F8FF-43C3-960F-A459CD3593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04E20-9161-4AC9-A5A8-F89FC8EE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" y="883"/>
            <a:ext cx="1289051" cy="473865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23449956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4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399600" indent="-284400" algn="l" defTabSz="914400" rtl="0" eaLnBrk="1" latinLnBrk="0" hangingPunct="1">
      <a:spcAft>
        <a:spcPts val="600"/>
      </a:spcAft>
      <a:buClr>
        <a:schemeClr val="bg2"/>
      </a:buClr>
      <a:buSzPct val="130000"/>
      <a:buFont typeface="Arial" panose="020B0604020202020204" pitchFamily="34" charset="0"/>
      <a:buChar char="•"/>
      <a:defRPr sz="1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622800" indent="-266400" algn="l" defTabSz="914400" rtl="0" eaLnBrk="1" latinLnBrk="0" hangingPunct="1">
      <a:spcBef>
        <a:spcPts val="300"/>
      </a:spcBef>
      <a:spcAft>
        <a:spcPts val="600"/>
      </a:spcAft>
      <a:buClr>
        <a:schemeClr val="bg2"/>
      </a:buClr>
      <a:buFont typeface="Century Gothic" panose="020B0502020202020204" pitchFamily="34" charset="0"/>
      <a:buChar char="»"/>
      <a:defRPr sz="1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900000" indent="-280800" algn="l" defTabSz="914400" rtl="0" eaLnBrk="1" latinLnBrk="0" hangingPunct="1">
      <a:spcBef>
        <a:spcPts val="300"/>
      </a:spcBef>
      <a:buClr>
        <a:schemeClr val="bg2"/>
      </a:buClr>
      <a:buSzPct val="100000"/>
      <a:buFont typeface="Courier New" panose="02070309020205020404" pitchFamily="49" charset="0"/>
      <a:buChar char="o"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&amp;I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65CA43-C0C9-42C2-BC91-76AA65391F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560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65CA43-C0C9-42C2-BC91-76AA65391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9FA73B6-0292-4B75-9D69-B1B5738C4C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204380-ACF8-4A7D-8A72-178AA473AC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6B7AE8-D148-491C-A29F-1445E288E10B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BDFE8-296B-4562-B0A8-465BEE91338F}"/>
              </a:ext>
            </a:extLst>
          </p:cNvPr>
          <p:cNvSpPr/>
          <p:nvPr userDrawn="1"/>
        </p:nvSpPr>
        <p:spPr>
          <a:xfrm>
            <a:off x="10634786" y="3027963"/>
            <a:ext cx="155864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Heydar </a:t>
            </a:r>
            <a:r>
              <a:rPr lang="en-US" sz="600" kern="1200" baseline="0" noProof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Aliyev </a:t>
            </a:r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Center, </a:t>
            </a:r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Tahoma" charset="0"/>
                <a:cs typeface="Tahoma" charset="0"/>
              </a:rPr>
              <a:t>Azerbaijan</a:t>
            </a:r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 </a:t>
            </a:r>
            <a:endParaRPr lang="en-GB" sz="600" kern="1200" dirty="0">
              <a:solidFill>
                <a:schemeClr val="bg1">
                  <a:lumMod val="7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Process &amp; IT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6FFD06-96A7-47B8-BA64-E7E17C6420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12542F-8C4D-4EC4-B453-168CF7D1F23A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8161652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32800"/>
            <a:ext cx="5355200" cy="45864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40400" y="1432800"/>
            <a:ext cx="5343612" cy="471600"/>
          </a:xfrm>
        </p:spPr>
        <p:txBody>
          <a:bodyPr anchor="ctr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440400" y="1965600"/>
            <a:ext cx="5343525" cy="4053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(Graph, Table, Image, etc.)</a:t>
            </a:r>
          </a:p>
        </p:txBody>
      </p:sp>
    </p:spTree>
    <p:extLst>
      <p:ext uri="{BB962C8B-B14F-4D97-AF65-F5344CB8AC3E}">
        <p14:creationId xmlns:p14="http://schemas.microsoft.com/office/powerpoint/2010/main" val="395825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40000"/>
            <a:ext cx="5331600" cy="475200"/>
          </a:xfrm>
        </p:spPr>
        <p:txBody>
          <a:bodyPr anchor="ctr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85200" y="1965600"/>
            <a:ext cx="5331600" cy="4053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(Graph, Table, Image, etc.)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505200" y="1440000"/>
            <a:ext cx="5278812" cy="45936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12686006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5200" y="1429200"/>
            <a:ext cx="11398812" cy="459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Content (Graph, Table, Image, etc.)</a:t>
            </a:r>
          </a:p>
        </p:txBody>
      </p:sp>
    </p:spTree>
    <p:extLst>
      <p:ext uri="{BB962C8B-B14F-4D97-AF65-F5344CB8AC3E}">
        <p14:creationId xmlns:p14="http://schemas.microsoft.com/office/powerpoint/2010/main" val="405399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8D64D-970D-4C5E-BB1E-1FB93A403046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2260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D280AA-5257-42E0-A6DA-E4E1BEB8B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D280AA-5257-42E0-A6DA-E4E1BEB8B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539178C-F3A6-48F2-807A-C580113F100A}"/>
              </a:ext>
            </a:extLst>
          </p:cNvPr>
          <p:cNvSpPr/>
          <p:nvPr userDrawn="1"/>
        </p:nvSpPr>
        <p:spPr>
          <a:xfrm>
            <a:off x="-24538" y="-9000"/>
            <a:ext cx="12241076" cy="6876000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67000">
                <a:schemeClr val="bg1">
                  <a:lumMod val="95000"/>
                </a:schemeClr>
              </a:gs>
              <a:gs pos="19000">
                <a:schemeClr val="bg1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060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Backup</a:t>
            </a:r>
            <a:r>
              <a:rPr lang="en-US" sz="2800" b="1" baseline="0" dirty="0">
                <a:solidFill>
                  <a:schemeClr val="bg1"/>
                </a:solidFill>
              </a:rPr>
              <a:t> Slides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6DDEB-2A5A-45E8-8962-4A0636E7E6EA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100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 slides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4B2F052-1E19-437C-9558-E057FE7AA6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4B2F052-1E19-437C-9558-E057FE7AA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83A3816-A6C7-458C-B55A-DA14847BA440}"/>
              </a:ext>
            </a:extLst>
          </p:cNvPr>
          <p:cNvSpPr/>
          <p:nvPr userDrawn="1"/>
        </p:nvSpPr>
        <p:spPr>
          <a:xfrm>
            <a:off x="-24538" y="-9000"/>
            <a:ext cx="12241076" cy="6876000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67000">
                <a:schemeClr val="bg1">
                  <a:lumMod val="95000"/>
                </a:schemeClr>
              </a:gs>
              <a:gs pos="19000">
                <a:schemeClr val="bg1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Backup</a:t>
            </a:r>
            <a:r>
              <a:rPr lang="en-US" sz="2800" b="1" baseline="0" dirty="0">
                <a:solidFill>
                  <a:schemeClr val="tx2"/>
                </a:solidFill>
              </a:rPr>
              <a:t> Slides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9755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EMEX 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16717BA-4D47-48CB-B42D-499B8A6EA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6495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16717BA-4D47-48CB-B42D-499B8A6EA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FB6AD04-C6D2-4EEF-90AD-757B74AEE3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4D0B43-D66A-4C03-9AB7-223251009A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327214-6AC8-4B91-8C14-1CAEA13BBEE3}"/>
              </a:ext>
            </a:extLst>
          </p:cNvPr>
          <p:cNvSpPr/>
          <p:nvPr userDrawn="1"/>
        </p:nvSpPr>
        <p:spPr>
          <a:xfrm>
            <a:off x="10424161" y="3027965"/>
            <a:ext cx="165224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Faculty of Health Sciences, Spain</a:t>
            </a:r>
            <a:endParaRPr lang="en-GB" sz="600" kern="1200" dirty="0">
              <a:solidFill>
                <a:schemeClr val="bg1">
                  <a:lumMod val="7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96E820-7566-42F5-A170-23E8AA9F4F31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angle 14"/>
          <p:cNvSpPr/>
          <p:nvPr/>
        </p:nvSpPr>
        <p:spPr>
          <a:xfrm>
            <a:off x="6347792" y="142147"/>
            <a:ext cx="5671931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CEMEX Go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3DA3CD-8D6F-47A6-A618-5F46AD7BD5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F3D8756-4D68-4B8A-868A-FA6887E932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A646AD6-C39D-43C0-8C01-B30AB40547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AE071B-C75F-43BF-9C75-313D25FBCC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834E24-4F03-47A6-95C5-947C4B352FD3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5483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H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2913981-C25D-488E-B70C-BC831C0143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2913981-C25D-488E-B70C-BC831C0143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43481FA-6BF6-419F-B145-7E068B9CB7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A54F2B-0F80-4781-9999-A56E18B03C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28D2C2-86BC-465A-8AF0-65159A90327B}"/>
              </a:ext>
            </a:extLst>
          </p:cNvPr>
          <p:cNvSpPr/>
          <p:nvPr userDrawn="1"/>
        </p:nvSpPr>
        <p:spPr>
          <a:xfrm>
            <a:off x="10872624" y="3027963"/>
            <a:ext cx="13548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Hotel Steigenberger, Germany</a:t>
            </a:r>
            <a:endParaRPr lang="en-GB" sz="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141B45-355C-43FB-80F1-8A8591BF7331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dark blue)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OHR</a:t>
            </a:r>
            <a:endParaRPr lang="en-GB" sz="1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F0DCC-257A-409D-9F9B-6D55E7DFA8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030E5A9-863F-4FED-9B03-0A86E9032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565DA-0E9E-41C4-AB0A-B7390B2BC0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714ACA-5423-464A-A9AE-0E796DA40A1D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97984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lth &amp; Safe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30DE0D5-4FCA-41B4-B27D-1979F84A99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9969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30DE0D5-4FCA-41B4-B27D-1979F84A9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C4396E2-DD38-421F-9138-7416F7C0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F2511B-6CCF-4F36-AF42-0FC5292181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1B651F-F486-4B48-94B4-D76AB9E6DF6C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7F319ED-9C75-4D90-8D7E-31374790A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4A81044-42C6-432C-9764-86A3FEBA8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EC9D6B0-CCAD-4230-8C54-781E769F8F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E994B0-AAF9-48A1-B263-0D7C9B7427C3}"/>
              </a:ext>
            </a:extLst>
          </p:cNvPr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  <a:effectLst/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Health &amp; Safety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440597-434B-4CB2-A580-DE76D78DBE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58BCC-3007-4530-87A3-2E2D7B6DFF09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43549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273800"/>
            <a:ext cx="12192000" cy="587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12192000" cy="87754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875614"/>
            <a:ext cx="12191999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600" y="1378800"/>
            <a:ext cx="10944000" cy="338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 b="1" baseline="0">
                <a:solidFill>
                  <a:schemeClr val="tx1"/>
                </a:solidFill>
                <a:latin typeface="+mn-lt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Topic 01 (Century Gothic 16, black </a:t>
            </a:r>
            <a:r>
              <a:rPr lang="mr-IN" dirty="0"/>
              <a:t>–</a:t>
            </a:r>
            <a:r>
              <a:rPr lang="en-US" dirty="0"/>
              <a:t> bold)</a:t>
            </a:r>
          </a:p>
          <a:p>
            <a:pPr lvl="1"/>
            <a:r>
              <a:rPr lang="en-US" dirty="0"/>
              <a:t>Subtopic 01 (Century Gothic 14, black)</a:t>
            </a:r>
          </a:p>
          <a:p>
            <a:pPr marL="4000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Subtopic 02 (Century Gothic 14, black)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02 (Century Gothic 16, black </a:t>
            </a:r>
            <a:r>
              <a:rPr lang="mr-IN" dirty="0"/>
              <a:t>–</a:t>
            </a:r>
            <a:r>
              <a:rPr lang="en-US" dirty="0"/>
              <a:t> bold)</a:t>
            </a:r>
          </a:p>
          <a:p>
            <a:pPr lvl="1"/>
            <a:r>
              <a:rPr lang="en-US" dirty="0"/>
              <a:t>Subtopic 01 (Century Gothic 14, black)</a:t>
            </a:r>
          </a:p>
          <a:p>
            <a:pPr marL="4000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Subtopic 02 (Century Gothic 14, black)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000" y="205200"/>
            <a:ext cx="6094800" cy="52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7AFE1-070F-4670-843F-4FEA0E13E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0FEEE5-F522-401C-81E6-0C8A536204E9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37966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S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E6FD71-7FD8-4F9D-BF93-20ACCC781B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4804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E6FD71-7FD8-4F9D-BF93-20ACCC781B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BA18646-6C9F-4E24-8320-A15ACE62DF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454D26-80A7-43CA-869F-034C36C6FE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322C09-D45B-4DA8-B2FB-36CCCE2A76E9}"/>
              </a:ext>
            </a:extLst>
          </p:cNvPr>
          <p:cNvSpPr/>
          <p:nvPr userDrawn="1"/>
        </p:nvSpPr>
        <p:spPr>
          <a:xfrm>
            <a:off x="10604500" y="3027964"/>
            <a:ext cx="147190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Hercules Towers, Spain</a:t>
            </a:r>
            <a:endParaRPr lang="en-GB" sz="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0C6543-E93E-4BEA-BA47-85D21E3F237D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AF872C-27BB-4554-87BC-C35482CA3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4487BD1-4042-4D65-872E-DB93BFD55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E1F258C-A6CF-4BD3-A4DA-95B091E34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dark blue)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CEC798-25DB-4491-9BFF-9FA1B60BFE24}"/>
              </a:ext>
            </a:extLst>
          </p:cNvPr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GSO</a:t>
            </a:r>
            <a:endParaRPr lang="en-GB" sz="1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321B1-D5EF-4403-A20B-A0F3E7FC57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E64BB5-083E-4DA9-A0DE-C9EEFAC87F32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0919641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. Comm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0DA77A3-A251-49D4-8BF7-62F1007488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0651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0DA77A3-A251-49D4-8BF7-62F100748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92A5D3A-517B-4CBD-8F7A-C79403B019FC}"/>
              </a:ext>
            </a:extLst>
          </p:cNvPr>
          <p:cNvSpPr/>
          <p:nvPr userDrawn="1"/>
        </p:nvSpPr>
        <p:spPr>
          <a:xfrm>
            <a:off x="0" y="2381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D84F07-CBBD-414E-BA08-AD5D9A43E2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E6FD63-81CA-4CFB-B890-D673FC430F6C}"/>
              </a:ext>
            </a:extLst>
          </p:cNvPr>
          <p:cNvSpPr/>
          <p:nvPr userDrawn="1"/>
        </p:nvSpPr>
        <p:spPr>
          <a:xfrm>
            <a:off x="10582772" y="3027963"/>
            <a:ext cx="14936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Torre Reforma, Mexico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187102-C38F-4A79-8D48-FA79AC0C4CA1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Corp. Comms &amp; Public Affairs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1F508B-A862-40B1-8B36-F4CC43B396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51" y="6250804"/>
            <a:ext cx="1313470" cy="6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9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987074-8074-4657-A07E-1260F30C5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1386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987074-8074-4657-A07E-1260F30C5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523D8F9-D71B-4406-BDF5-11DF4566F1A4}"/>
              </a:ext>
            </a:extLst>
          </p:cNvPr>
          <p:cNvSpPr/>
          <p:nvPr userDrawn="1"/>
        </p:nvSpPr>
        <p:spPr>
          <a:xfrm>
            <a:off x="0" y="14068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C5F6E4-5CF6-412B-98BC-BFAB25A35E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41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BA4F6E8-6DDC-454F-812A-17B4C5EE6F29}"/>
              </a:ext>
            </a:extLst>
          </p:cNvPr>
          <p:cNvSpPr/>
          <p:nvPr userDrawn="1"/>
        </p:nvSpPr>
        <p:spPr>
          <a:xfrm>
            <a:off x="10249470" y="3027963"/>
            <a:ext cx="18269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Tahoma" charset="0"/>
                <a:cs typeface="Tahoma" charset="0"/>
              </a:rPr>
              <a:t>Therapeutic pools, Puerto Rico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037BA7-5428-46C1-A0D9-8248920BD9BE}"/>
              </a:ext>
            </a:extLst>
          </p:cNvPr>
          <p:cNvSpPr/>
          <p:nvPr userDrawn="1"/>
        </p:nvSpPr>
        <p:spPr>
          <a:xfrm>
            <a:off x="-600" y="3180457"/>
            <a:ext cx="12193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VMO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</a:t>
            </a:r>
            <a:r>
              <a:rPr lang="en-US" sz="600">
                <a:solidFill>
                  <a:srgbClr val="8A95AC"/>
                </a:solidFill>
                <a:latin typeface="+mn-lt"/>
              </a:rPr>
              <a:t>©2019, 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1F508B-A862-40B1-8B36-F4CC43B396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51" y="6250804"/>
            <a:ext cx="1313470" cy="6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923200"/>
            <a:ext cx="11160000" cy="503999"/>
          </a:xfrm>
        </p:spPr>
        <p:txBody>
          <a:bodyPr anchor="ctr">
            <a:noAutofit/>
          </a:bodyPr>
          <a:lstStyle>
            <a:lvl1pPr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(Century Gothic 28, white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445200"/>
            <a:ext cx="11160125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(Century Gothic 20, light blue)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65600" y="378000"/>
            <a:ext cx="5230800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 (Century Gothic 14, white)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B04C49-5241-412D-8C3B-11A4A24811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353" y="6250804"/>
            <a:ext cx="1313468" cy="6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01D04F-6D18-4FDD-86A0-0FFD85E965BF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59204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FF1BF-A14F-4D09-84F3-773A802BBC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FF1BF-A14F-4D09-84F3-773A802BB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24538" y="-9000"/>
            <a:ext cx="12241076" cy="6876000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67000">
                <a:schemeClr val="bg1">
                  <a:lumMod val="95000"/>
                </a:schemeClr>
              </a:gs>
              <a:gs pos="19000">
                <a:schemeClr val="bg1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923200"/>
            <a:ext cx="11160000" cy="503999"/>
          </a:xfrm>
        </p:spPr>
        <p:txBody>
          <a:bodyPr anchor="ctr">
            <a:noAutofit/>
          </a:bodyPr>
          <a:lstStyle>
            <a:lvl1pPr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445200"/>
            <a:ext cx="11160125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(Century Gothic 20, dark blue)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65600" y="378000"/>
            <a:ext cx="5230800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Main Title (Century Gothic 14, dark blue)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5DB9B-D081-411E-8E73-5804A41DD2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51" y="6250804"/>
            <a:ext cx="1313470" cy="6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3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</p:spTree>
    <p:extLst>
      <p:ext uri="{BB962C8B-B14F-4D97-AF65-F5344CB8AC3E}">
        <p14:creationId xmlns:p14="http://schemas.microsoft.com/office/powerpoint/2010/main" val="38131390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600" y="1436400"/>
            <a:ext cx="11402412" cy="4582800"/>
          </a:xfrm>
        </p:spPr>
        <p:txBody>
          <a:bodyPr/>
          <a:lstStyle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</a:t>
            </a:r>
            <a:r>
              <a:rPr lang="mr-IN" dirty="0"/>
              <a:t>–</a:t>
            </a:r>
            <a:r>
              <a:rPr lang="en-US" dirty="0"/>
              <a:t> mid blue bullet)</a:t>
            </a:r>
          </a:p>
          <a:p>
            <a:pPr lvl="2"/>
            <a:r>
              <a:rPr lang="en-US" dirty="0"/>
              <a:t>Level 2 Bullet (Century Gothic 14, black </a:t>
            </a:r>
            <a:r>
              <a:rPr lang="mr-IN" dirty="0"/>
              <a:t>–</a:t>
            </a:r>
            <a:r>
              <a:rPr lang="en-US" dirty="0"/>
              <a:t> mid blue double arrow)</a:t>
            </a:r>
          </a:p>
          <a:p>
            <a:pPr lvl="3"/>
            <a:r>
              <a:rPr lang="en-US" dirty="0"/>
              <a:t>Level 3 Bullet (Century Gothic 12, black </a:t>
            </a:r>
            <a:r>
              <a:rPr lang="mr-IN" dirty="0"/>
              <a:t>–</a:t>
            </a:r>
            <a:r>
              <a:rPr lang="en-US" dirty="0"/>
              <a:t>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30838502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36400"/>
            <a:ext cx="5355200" cy="45828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51600" y="1432800"/>
            <a:ext cx="5331600" cy="45828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84329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29200"/>
            <a:ext cx="5355200" cy="4788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1929600"/>
            <a:ext cx="5355200" cy="40752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1429200"/>
            <a:ext cx="5332412" cy="478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51600" y="1929600"/>
            <a:ext cx="5332412" cy="40752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2202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5117CB7-C50B-4609-8E1F-AEF009D70B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925050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think-cell Slide" r:id="rId26" imgW="421" imgH="423" progId="TCLayout.ActiveDocument.1">
                  <p:embed/>
                </p:oleObj>
              </mc:Choice>
              <mc:Fallback>
                <p:oleObj name="think-cell Slide" r:id="rId26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5117CB7-C50B-4609-8E1F-AEF009D70B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6606294"/>
            <a:ext cx="12192000" cy="254975"/>
          </a:xfrm>
          <a:prstGeom prst="rect">
            <a:avLst/>
          </a:prstGeom>
          <a:gradFill>
            <a:gsLst>
              <a:gs pos="0">
                <a:srgbClr val="202C44"/>
              </a:gs>
              <a:gs pos="100000">
                <a:srgbClr val="4E5C79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A95AC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61" y="6654800"/>
            <a:ext cx="592087" cy="1550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188913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5" name="Parallelogram 14"/>
          <p:cNvSpPr/>
          <p:nvPr/>
        </p:nvSpPr>
        <p:spPr>
          <a:xfrm rot="10800000">
            <a:off x="11810009" y="6606286"/>
            <a:ext cx="381989" cy="254979"/>
          </a:xfrm>
          <a:prstGeom prst="parallelogram">
            <a:avLst>
              <a:gd name="adj" fmla="val 43629"/>
            </a:avLst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11979143" y="6606284"/>
            <a:ext cx="212850" cy="254980"/>
          </a:xfrm>
          <a:prstGeom prst="rect">
            <a:avLst/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381599" y="1436400"/>
            <a:ext cx="11402413" cy="458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</a:t>
            </a:r>
            <a:r>
              <a:rPr lang="mr-IN" dirty="0"/>
              <a:t>–</a:t>
            </a:r>
            <a:r>
              <a:rPr lang="en-US" dirty="0"/>
              <a:t> mid blue bullet)</a:t>
            </a:r>
          </a:p>
          <a:p>
            <a:pPr lvl="2"/>
            <a:r>
              <a:rPr lang="en-US" dirty="0"/>
              <a:t>Level 2 Bullet (Century Gothic 14, black </a:t>
            </a:r>
            <a:r>
              <a:rPr lang="mr-IN" dirty="0"/>
              <a:t>–</a:t>
            </a:r>
            <a:r>
              <a:rPr lang="en-US" dirty="0"/>
              <a:t> mid blue double arrow)</a:t>
            </a:r>
          </a:p>
          <a:p>
            <a:pPr lvl="3"/>
            <a:r>
              <a:rPr lang="en-US" dirty="0"/>
              <a:t>Level 3 Bullet (Century Gothic 12, black </a:t>
            </a:r>
            <a:r>
              <a:rPr lang="mr-IN" dirty="0"/>
              <a:t>–</a:t>
            </a:r>
            <a:r>
              <a:rPr lang="en-US" dirty="0"/>
              <a:t> mid blue circle bullet)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15253" y="6618980"/>
            <a:ext cx="673100" cy="22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412D38-D103-C04D-8AAB-EF7259E3EBC4}" type="slidenum">
              <a:rPr lang="en-US" sz="860" smtClean="0">
                <a:solidFill>
                  <a:schemeClr val="bg1"/>
                </a:solidFill>
              </a:rPr>
              <a:pPr algn="ctr"/>
              <a:t>‹#›</a:t>
            </a:fld>
            <a:endParaRPr lang="en-US" sz="86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E7DE4-53E8-4486-BD98-F55720A727A4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©2019,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333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26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7" r:id="rId14"/>
    <p:sldLayoutId id="2147483920" r:id="rId15"/>
    <p:sldLayoutId id="2147483928" r:id="rId16"/>
    <p:sldLayoutId id="2147483921" r:id="rId17"/>
    <p:sldLayoutId id="2147483922" r:id="rId18"/>
    <p:sldLayoutId id="2147483923" r:id="rId19"/>
    <p:sldLayoutId id="2147483924" r:id="rId20"/>
    <p:sldLayoutId id="2147483929" r:id="rId21"/>
    <p:sldLayoutId id="2147483930" r:id="rId22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300"/>
        </a:spcAft>
        <a:buClrTx/>
        <a:buSzTx/>
        <a:buFontTx/>
        <a:buNone/>
        <a:tabLst/>
        <a:defRPr sz="2400" b="1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45FB8"/>
        </a:buClr>
        <a:buSzPct val="130000"/>
        <a:buFont typeface="Arial" panose="020B0604020202020204" pitchFamily="34" charset="0"/>
        <a:buNone/>
        <a:tabLst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000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45FB8"/>
        </a:buClr>
        <a:buSzPct val="130000"/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2300" marR="0" indent="-2667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345FB8"/>
        </a:buClr>
        <a:buSzPct val="100000"/>
        <a:buFont typeface="Tahoma" panose="020B0604030504040204" pitchFamily="34" charset="0"/>
        <a:buChar char="»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1700" marR="0" indent="-2794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345FB8"/>
        </a:buClr>
        <a:buSzTx/>
        <a:buFont typeface="Courier New" panose="02070309020205020404" pitchFamily="49" charset="0"/>
        <a:buChar char="o"/>
        <a:tabLst>
          <a:tab pos="3313113" algn="l"/>
        </a:tabLst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mexgo.developerscenter@cemex.com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CEMEX Go – Open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PROCORE Integration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5C5A9-E6AE-4439-8E6C-2B7BEB574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10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75489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Using CEMEX Go Embedded App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Once the user logs in, CEMEX Go opens by default the “Data Exchange”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This module is the most important in order to interoperate both platforms, so the user has to pair/match their information from both systems, as much info as he wants to keep in sync and make the systems work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At this moment, the user is able to pair CEMEX Customers with PROCORE Companies, and CEMEX Jobsites with PROCORE Projects.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4FC47-31EB-40BD-A7DB-CB49FFEE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2756327"/>
            <a:ext cx="7025640" cy="37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Mapping Companies to Customers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this screen the user can choose a Company from PROCORE or any other enabled external system and a CEMEX customer from their corresponding lists, then he just click on “Pair”.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user can see in the middle table the list of companies-customers he is being paired, also, he can choose to undo some of the pairs.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case there would be data already paired, the data would be shown listed in the bottom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whole transaction will not be accomplished until he clicks on Save button and confirm the transaction.</a:t>
            </a:r>
          </a:p>
          <a:p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2A824-9053-4E52-8FEF-55EDAEC3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94" y="3084178"/>
            <a:ext cx="6483096" cy="3477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2A8BB-7DF5-4AD5-A201-628AA14E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1" y="3083931"/>
            <a:ext cx="6483097" cy="3478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6F7CB-FE12-4EF9-AD81-828502E06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94" y="3083931"/>
            <a:ext cx="6483096" cy="347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21D4-B244-4D0A-B1E8-04F599D4D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95" y="3084179"/>
            <a:ext cx="6483096" cy="3477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358E3-3D23-44B1-8973-7EDB9798B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195" y="3084179"/>
            <a:ext cx="6486012" cy="3471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3B110-17FF-4D5E-9047-2B7D85906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194" y="3084179"/>
            <a:ext cx="6483095" cy="34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Mapping Projects to Jobsites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Once the user already pair/map their customer data. He can choose to map the projects with the jobsites.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 previous similar screen is shown so the user can select for each paired customer, the projects and jobsites related to it in order to pair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 going data will appear in the middle table. And the user also has the option to undo the pairs.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the table below, the user can see the jobsites already paired for the selected company/customer.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25115-36D0-41B4-8128-4921199E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2884499"/>
            <a:ext cx="6772275" cy="3640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A04D5-4CAE-4BAA-A799-8D8D0BD9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2884498"/>
            <a:ext cx="6772275" cy="3636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5A17E-0C98-4A2C-AC8F-0884E634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1" y="2880964"/>
            <a:ext cx="6775805" cy="36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C8A63-7B5D-4B04-869B-8F70B648B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861" y="2880963"/>
            <a:ext cx="6772275" cy="3631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B43735-5A6F-4588-BA31-A02ED6D63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331" y="2884499"/>
            <a:ext cx="6775326" cy="3627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4A7D24-E27E-455E-822B-135D42341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801" y="2880963"/>
            <a:ext cx="6749038" cy="3627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14DE92-A2D7-43DD-877F-841BD5416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270" y="2884499"/>
            <a:ext cx="6759087" cy="3624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A99528-C93D-4262-9288-0A132C0AEE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862" y="2884498"/>
            <a:ext cx="6745485" cy="36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Receiving Deliveries Updates in the Daily Logs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Once the user has customer and jobsites paired, CEMEX Go backend system will connect to PROCORE to send deliveries statuses changes to the PROCORE Delivery Log for each paired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user will be able to see a delivery change log coming from CEMEX inside each paired project inside the PROCORE Delivery Daily Log and also from Project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endParaRPr lang="en-US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11199-942E-44B1-877C-1DF422E1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09" y="2649298"/>
            <a:ext cx="7003981" cy="3757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3A27B-E6F3-4E26-B2A7-C4727CC7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009" y="2649297"/>
            <a:ext cx="7003981" cy="3761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71878-7755-4C76-8470-97C9E5135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009" y="2645380"/>
            <a:ext cx="7003981" cy="3760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19C51-7748-4E14-826B-EF72D190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009" y="2641462"/>
            <a:ext cx="7003981" cy="37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Take CEMEX Go Embedded App Beyond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Besides the Data Exchange Module, the user can do whatever else the CEMEX Go Account allow him to do regularly.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He can navigate and use CEMEX Go as usual from the same window.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D1EAB-30F7-40B9-9596-B41C56C6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2115210"/>
            <a:ext cx="8296275" cy="4450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26080-8800-4E6F-8598-B70B6C20D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1" y="2115210"/>
            <a:ext cx="8296275" cy="4446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CDD945-7FD2-4CB6-81B4-EBB83436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860" y="2110571"/>
            <a:ext cx="8296275" cy="4453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2CD5-2D72-44F1-BD2D-1844FFE8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862" y="2108253"/>
            <a:ext cx="8259232" cy="44462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C60B2C-C2AB-4BA5-9291-8F82FBC1A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901" y="2746530"/>
            <a:ext cx="8259232" cy="37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F8C7-253D-424A-B69F-7AFB9F0E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Having</a:t>
            </a:r>
            <a:r>
              <a:rPr lang="es-MX" dirty="0"/>
              <a:t> </a:t>
            </a:r>
            <a:r>
              <a:rPr lang="es-MX" dirty="0" err="1"/>
              <a:t>issues</a:t>
            </a:r>
            <a:r>
              <a:rPr lang="es-MX" dirty="0"/>
              <a:t>? </a:t>
            </a:r>
            <a:endParaRPr lang="en-US" dirty="0"/>
          </a:p>
        </p:txBody>
      </p:sp>
      <p:pic>
        <p:nvPicPr>
          <p:cNvPr id="12290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282DAF-1EB5-4ECD-BE66-E4D541A0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13" y="2199861"/>
            <a:ext cx="10151459" cy="399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BD9A58-D2D1-4466-8A70-485C32C90EEC}"/>
              </a:ext>
            </a:extLst>
          </p:cNvPr>
          <p:cNvSpPr/>
          <p:nvPr/>
        </p:nvSpPr>
        <p:spPr>
          <a:xfrm>
            <a:off x="371474" y="918834"/>
            <a:ext cx="11038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experience a troubleshooting in the pairing process, please delete the cache and cookies from your browser, if you continue experiencing issues send an email to: </a:t>
            </a:r>
            <a:r>
              <a:rPr lang="en-US" dirty="0">
                <a:hlinkClick r:id="rId3"/>
              </a:rPr>
              <a:t>cemexgo.developerscenter@cemex.com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3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FAD0-421F-43F8-ABD1-DA88DD53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CEMEX Go Embedded 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1AF4-C7D0-42A3-BB9E-3FD9567B52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PROCORE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A4D1A-B5C0-4FA3-B1EB-5403D5EEE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CEMEX Go - Open Platform</a:t>
            </a:r>
          </a:p>
        </p:txBody>
      </p:sp>
    </p:spTree>
    <p:extLst>
      <p:ext uri="{BB962C8B-B14F-4D97-AF65-F5344CB8AC3E}">
        <p14:creationId xmlns:p14="http://schemas.microsoft.com/office/powerpoint/2010/main" val="283021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263B9-316C-4B98-96BF-539AD813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9" y="2776220"/>
            <a:ext cx="10121882" cy="3057652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8F0749-474A-4466-94D6-F5DD41FD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17" y="2680044"/>
            <a:ext cx="8467725" cy="37242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App Marketplace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5200" y="1436400"/>
            <a:ext cx="11200248" cy="4582800"/>
          </a:xfrm>
        </p:spPr>
        <p:txBody>
          <a:bodyPr/>
          <a:lstStyle/>
          <a:p>
            <a:r>
              <a:rPr lang="en-US" dirty="0"/>
              <a:t>Go to the PROCORE App Marketplace.</a:t>
            </a:r>
          </a:p>
          <a:p>
            <a:pPr lvl="1"/>
            <a:r>
              <a:rPr lang="en-US" dirty="0"/>
              <a:t>User can go and type “CEMEX” in the search box and it will be automatically prompt to the nearest options.</a:t>
            </a:r>
          </a:p>
          <a:p>
            <a:pPr lvl="1"/>
            <a:r>
              <a:rPr lang="en-US" dirty="0"/>
              <a:t>User can go and look by categories under “Resource Management”.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FBD11B-D48F-418F-8B0B-AD9D53742D87}"/>
              </a:ext>
            </a:extLst>
          </p:cNvPr>
          <p:cNvGrpSpPr/>
          <p:nvPr/>
        </p:nvGrpSpPr>
        <p:grpSpPr>
          <a:xfrm>
            <a:off x="1833217" y="5590166"/>
            <a:ext cx="1599096" cy="521698"/>
            <a:chOff x="1905000" y="1901825"/>
            <a:chExt cx="812800" cy="409575"/>
          </a:xfrm>
        </p:grpSpPr>
        <p:sp>
          <p:nvSpPr>
            <p:cNvPr id="10" name="AutoShape 3" hidden="1" title="AutoShape 3">
              <a:extLst>
                <a:ext uri="{FF2B5EF4-FFF2-40B4-BE49-F238E27FC236}">
                  <a16:creationId xmlns:a16="http://schemas.microsoft.com/office/drawing/2014/main" id="{CA54694A-D9D2-4632-9196-BD75BF07A8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05000" y="1905000"/>
              <a:ext cx="8128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 title="Freeform 5">
              <a:extLst>
                <a:ext uri="{FF2B5EF4-FFF2-40B4-BE49-F238E27FC236}">
                  <a16:creationId xmlns:a16="http://schemas.microsoft.com/office/drawing/2014/main" id="{563C6A9C-55B6-48AC-BCAC-0AA5B02E1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25" y="1901825"/>
              <a:ext cx="792163" cy="406400"/>
            </a:xfrm>
            <a:custGeom>
              <a:avLst/>
              <a:gdLst>
                <a:gd name="T0" fmla="*/ 328 w 4280"/>
                <a:gd name="T1" fmla="*/ 1717 h 2040"/>
                <a:gd name="T2" fmla="*/ 2546 w 4280"/>
                <a:gd name="T3" fmla="*/ 1847 h 2040"/>
                <a:gd name="T4" fmla="*/ 4199 w 4280"/>
                <a:gd name="T5" fmla="*/ 1128 h 2040"/>
                <a:gd name="T6" fmla="*/ 2144 w 4280"/>
                <a:gd name="T7" fmla="*/ 175 h 2040"/>
                <a:gd name="T8" fmla="*/ 82 w 4280"/>
                <a:gd name="T9" fmla="*/ 924 h 2040"/>
                <a:gd name="T10" fmla="*/ 861 w 4280"/>
                <a:gd name="T11" fmla="*/ 1367 h 2040"/>
                <a:gd name="T12" fmla="*/ 0 w 4280"/>
                <a:gd name="T13" fmla="*/ 924 h 2040"/>
                <a:gd name="T14" fmla="*/ 2150 w 4280"/>
                <a:gd name="T15" fmla="*/ 87 h 2040"/>
                <a:gd name="T16" fmla="*/ 4274 w 4280"/>
                <a:gd name="T17" fmla="*/ 1128 h 2040"/>
                <a:gd name="T18" fmla="*/ 2509 w 4280"/>
                <a:gd name="T19" fmla="*/ 1942 h 2040"/>
                <a:gd name="T20" fmla="*/ 328 w 4280"/>
                <a:gd name="T21" fmla="*/ 1717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0" h="2040">
                  <a:moveTo>
                    <a:pt x="328" y="1717"/>
                  </a:moveTo>
                  <a:cubicBezTo>
                    <a:pt x="1012" y="1942"/>
                    <a:pt x="1902" y="1955"/>
                    <a:pt x="2546" y="1847"/>
                  </a:cubicBezTo>
                  <a:cubicBezTo>
                    <a:pt x="3444" y="1701"/>
                    <a:pt x="4186" y="1520"/>
                    <a:pt x="4199" y="1128"/>
                  </a:cubicBezTo>
                  <a:cubicBezTo>
                    <a:pt x="4212" y="735"/>
                    <a:pt x="3432" y="261"/>
                    <a:pt x="2144" y="175"/>
                  </a:cubicBezTo>
                  <a:cubicBezTo>
                    <a:pt x="711" y="81"/>
                    <a:pt x="82" y="720"/>
                    <a:pt x="82" y="924"/>
                  </a:cubicBezTo>
                  <a:cubicBezTo>
                    <a:pt x="82" y="1128"/>
                    <a:pt x="435" y="1316"/>
                    <a:pt x="861" y="1367"/>
                  </a:cubicBezTo>
                  <a:cubicBezTo>
                    <a:pt x="309" y="1448"/>
                    <a:pt x="0" y="1163"/>
                    <a:pt x="0" y="924"/>
                  </a:cubicBezTo>
                  <a:cubicBezTo>
                    <a:pt x="0" y="684"/>
                    <a:pt x="522" y="0"/>
                    <a:pt x="2150" y="87"/>
                  </a:cubicBezTo>
                  <a:cubicBezTo>
                    <a:pt x="3155" y="141"/>
                    <a:pt x="4280" y="553"/>
                    <a:pt x="4274" y="1128"/>
                  </a:cubicBezTo>
                  <a:cubicBezTo>
                    <a:pt x="4267" y="1703"/>
                    <a:pt x="3166" y="1844"/>
                    <a:pt x="2509" y="1942"/>
                  </a:cubicBezTo>
                  <a:cubicBezTo>
                    <a:pt x="1851" y="2040"/>
                    <a:pt x="610" y="2015"/>
                    <a:pt x="328" y="1717"/>
                  </a:cubicBezTo>
                </a:path>
              </a:pathLst>
            </a:custGeom>
            <a:solidFill>
              <a:srgbClr val="BE223C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1135CA-D4FF-439A-BEF3-5FD7284BE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25" y="1901825"/>
              <a:ext cx="792163" cy="406400"/>
            </a:xfrm>
            <a:custGeom>
              <a:avLst/>
              <a:gdLst>
                <a:gd name="T0" fmla="*/ 38 w 499"/>
                <a:gd name="T1" fmla="*/ 215 h 256"/>
                <a:gd name="T2" fmla="*/ 297 w 499"/>
                <a:gd name="T3" fmla="*/ 231 h 256"/>
                <a:gd name="T4" fmla="*/ 490 w 499"/>
                <a:gd name="T5" fmla="*/ 141 h 256"/>
                <a:gd name="T6" fmla="*/ 250 w 499"/>
                <a:gd name="T7" fmla="*/ 22 h 256"/>
                <a:gd name="T8" fmla="*/ 10 w 499"/>
                <a:gd name="T9" fmla="*/ 116 h 256"/>
                <a:gd name="T10" fmla="*/ 100 w 499"/>
                <a:gd name="T11" fmla="*/ 171 h 256"/>
                <a:gd name="T12" fmla="*/ 0 w 499"/>
                <a:gd name="T13" fmla="*/ 116 h 256"/>
                <a:gd name="T14" fmla="*/ 251 w 499"/>
                <a:gd name="T15" fmla="*/ 11 h 256"/>
                <a:gd name="T16" fmla="*/ 498 w 499"/>
                <a:gd name="T17" fmla="*/ 141 h 256"/>
                <a:gd name="T18" fmla="*/ 293 w 499"/>
                <a:gd name="T19" fmla="*/ 243 h 256"/>
                <a:gd name="T20" fmla="*/ 38 w 499"/>
                <a:gd name="T21" fmla="*/ 21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9" h="256">
                  <a:moveTo>
                    <a:pt x="38" y="215"/>
                  </a:moveTo>
                  <a:cubicBezTo>
                    <a:pt x="118" y="243"/>
                    <a:pt x="222" y="245"/>
                    <a:pt x="297" y="231"/>
                  </a:cubicBezTo>
                  <a:cubicBezTo>
                    <a:pt x="402" y="213"/>
                    <a:pt x="488" y="190"/>
                    <a:pt x="490" y="141"/>
                  </a:cubicBezTo>
                  <a:cubicBezTo>
                    <a:pt x="491" y="92"/>
                    <a:pt x="400" y="32"/>
                    <a:pt x="250" y="22"/>
                  </a:cubicBezTo>
                  <a:cubicBezTo>
                    <a:pt x="83" y="10"/>
                    <a:pt x="10" y="90"/>
                    <a:pt x="10" y="116"/>
                  </a:cubicBezTo>
                  <a:cubicBezTo>
                    <a:pt x="10" y="141"/>
                    <a:pt x="51" y="165"/>
                    <a:pt x="100" y="171"/>
                  </a:cubicBezTo>
                  <a:cubicBezTo>
                    <a:pt x="36" y="181"/>
                    <a:pt x="0" y="146"/>
                    <a:pt x="0" y="116"/>
                  </a:cubicBezTo>
                  <a:cubicBezTo>
                    <a:pt x="0" y="85"/>
                    <a:pt x="61" y="0"/>
                    <a:pt x="251" y="11"/>
                  </a:cubicBezTo>
                  <a:cubicBezTo>
                    <a:pt x="368" y="17"/>
                    <a:pt x="499" y="69"/>
                    <a:pt x="498" y="141"/>
                  </a:cubicBezTo>
                  <a:cubicBezTo>
                    <a:pt x="498" y="213"/>
                    <a:pt x="369" y="231"/>
                    <a:pt x="293" y="243"/>
                  </a:cubicBezTo>
                  <a:cubicBezTo>
                    <a:pt x="216" y="256"/>
                    <a:pt x="71" y="252"/>
                    <a:pt x="38" y="215"/>
                  </a:cubicBezTo>
                </a:path>
              </a:pathLst>
            </a:custGeom>
            <a:noFill/>
            <a:ln w="9525" cap="flat">
              <a:solidFill>
                <a:srgbClr val="BE22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4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84B7C8-2F91-40DE-89CC-729B60CDF1F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/>
          <a:stretch/>
        </p:blipFill>
        <p:spPr>
          <a:xfrm>
            <a:off x="2649226" y="2960013"/>
            <a:ext cx="6914638" cy="350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60FC-CC48-44E5-89E6-0C47F4FD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26" y="2754553"/>
            <a:ext cx="6893547" cy="3708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5B6450-C336-402C-B7B0-02540FAA5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226" y="2754552"/>
            <a:ext cx="6893547" cy="37083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the App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5200" y="1436400"/>
            <a:ext cx="11200248" cy="458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Click on “Install App” and confirm the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Select the projects you want the app to be available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Setup a name/alias/title you like to identify the app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Setup the CEMEX Go user account that will be used to connect.</a:t>
            </a:r>
          </a:p>
        </p:txBody>
      </p:sp>
    </p:spTree>
    <p:extLst>
      <p:ext uri="{BB962C8B-B14F-4D97-AF65-F5344CB8AC3E}">
        <p14:creationId xmlns:p14="http://schemas.microsoft.com/office/powerpoint/2010/main" val="29652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B35D9-7D2A-472F-9396-843D131EBB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200" y="1436400"/>
            <a:ext cx="11398812" cy="4582800"/>
          </a:xfrm>
        </p:spPr>
        <p:txBody>
          <a:bodyPr/>
          <a:lstStyle/>
          <a:p>
            <a:r>
              <a:rPr lang="en-US" dirty="0"/>
              <a:t>Once the app gets installed, the users have the following benefits: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Map PROCORE Companies to CEMEX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Map PROCORE Projects to CEMEX Jobsites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Receive Deliveries Updates in the Daily Logs for mapped PROCORE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Use all CEMEX Go Features from the same page inside PROCORE site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CEMEX Go Embedded App Features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569D6-2531-4D82-964F-095A91E7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53" y="3523811"/>
            <a:ext cx="10349493" cy="26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FAD0-421F-43F8-ABD1-DA88DD53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1AF4-C7D0-42A3-BB9E-3FD9567B52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PROCORE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A4D1A-B5C0-4FA3-B1EB-5403D5EEE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CEMEX Go - Open Platform</a:t>
            </a:r>
          </a:p>
        </p:txBody>
      </p:sp>
    </p:spTree>
    <p:extLst>
      <p:ext uri="{BB962C8B-B14F-4D97-AF65-F5344CB8AC3E}">
        <p14:creationId xmlns:p14="http://schemas.microsoft.com/office/powerpoint/2010/main" val="365102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Using CEMEX Go Embedded App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 start using CEMEX Go, the user needs to select a project which he wants to work with and that also has the CEMEX Go App available to be used.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091CD-08DF-4805-A009-EEC44B3A0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90"/>
          <a:stretch/>
        </p:blipFill>
        <p:spPr>
          <a:xfrm>
            <a:off x="1405128" y="2421085"/>
            <a:ext cx="9381744" cy="37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6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Using CEMEX Go Embedded App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Once the user selected a project, if the project has available apps installed/configured for it, there would be a new menu at the top right side of the window, where the user can see the apps the project has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this case, CEMEX Go – Concrete Supplier is shown.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76385-D470-4F9A-8599-BAEEF85B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10" y="2799540"/>
            <a:ext cx="10113264" cy="26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6C3C72E-569A-4D35-815B-3ED694C074BA}"/>
              </a:ext>
            </a:extLst>
          </p:cNvPr>
          <p:cNvSpPr txBox="1">
            <a:spLocks/>
          </p:cNvSpPr>
          <p:nvPr/>
        </p:nvSpPr>
        <p:spPr>
          <a:xfrm>
            <a:off x="371474" y="188912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Using CEMEX Go Embedded App</a:t>
            </a:r>
            <a:br>
              <a:rPr lang="en-US" dirty="0"/>
            </a:b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PROCORE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3670B6-33A5-4294-BA04-7C016C24413F}"/>
              </a:ext>
            </a:extLst>
          </p:cNvPr>
          <p:cNvSpPr txBox="1">
            <a:spLocks/>
          </p:cNvSpPr>
          <p:nvPr/>
        </p:nvSpPr>
        <p:spPr>
          <a:xfrm>
            <a:off x="385200" y="1432800"/>
            <a:ext cx="11421600" cy="45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marR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5FB8"/>
              </a:buClr>
              <a:buSzPct val="100000"/>
              <a:buFont typeface="Tahoma" panose="020B0604030504040204" pitchFamily="34" charset="0"/>
              <a:buChar char="»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marR="0" indent="-2794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5FB8"/>
              </a:buClr>
              <a:buSzTx/>
              <a:buFont typeface="Courier New" panose="02070309020205020404" pitchFamily="49" charset="0"/>
              <a:buChar char="o"/>
              <a:tabLst>
                <a:tab pos="3313113" algn="l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When the user chooses the CEMEX Go app from the menu, automatically CEMEX Go is being opened inside PROCORE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At this moment, login page is shown so the user can enter its own CEMEX Go credentials.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</a:t>
            </a:r>
            <a:r>
              <a:rPr lang="en-US" b="0" dirty="0"/>
              <a:t> its important to allow popups since its needed in order to fetch authorization code to grant CEMEX Go to connect to PROCORE.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F5931-08BE-4D2A-B8E6-E233D558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90" y="2886132"/>
            <a:ext cx="6775704" cy="35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EMEX">
  <a:themeElements>
    <a:clrScheme name="CEMEX">
      <a:dk1>
        <a:srgbClr val="000000"/>
      </a:dk1>
      <a:lt1>
        <a:srgbClr val="FFFFFF"/>
      </a:lt1>
      <a:dk2>
        <a:srgbClr val="1E386E"/>
      </a:dk2>
      <a:lt2>
        <a:srgbClr val="345FB8"/>
      </a:lt2>
      <a:accent1>
        <a:srgbClr val="41276C"/>
      </a:accent1>
      <a:accent2>
        <a:srgbClr val="BE223C"/>
      </a:accent2>
      <a:accent3>
        <a:srgbClr val="16A085"/>
      </a:accent3>
      <a:accent4>
        <a:srgbClr val="A8D177"/>
      </a:accent4>
      <a:accent5>
        <a:srgbClr val="FEA045"/>
      </a:accent5>
      <a:accent6>
        <a:srgbClr val="FFD34C"/>
      </a:accent6>
      <a:hlink>
        <a:srgbClr val="003875"/>
      </a:hlink>
      <a:folHlink>
        <a:srgbClr val="3FA9F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E7CD6A3-61E4-4C90-9598-59D30C04D669}" vid="{7C29D12C-ECFF-45B3-9654-210414628FE5}"/>
    </a:ext>
  </a:extLst>
</a:theme>
</file>

<file path=ppt/theme/theme2.xml><?xml version="1.0" encoding="utf-8"?>
<a:theme xmlns:a="http://schemas.openxmlformats.org/drawingml/2006/main" name="2017 CEMEX Template">
  <a:themeElements>
    <a:clrScheme name="CEMEX">
      <a:dk1>
        <a:srgbClr val="000000"/>
      </a:dk1>
      <a:lt1>
        <a:srgbClr val="FFFFFF"/>
      </a:lt1>
      <a:dk2>
        <a:srgbClr val="1E396E"/>
      </a:dk2>
      <a:lt2>
        <a:srgbClr val="345FB8"/>
      </a:lt2>
      <a:accent1>
        <a:srgbClr val="16A085"/>
      </a:accent1>
      <a:accent2>
        <a:srgbClr val="A8D177"/>
      </a:accent2>
      <a:accent3>
        <a:srgbClr val="FFD34C"/>
      </a:accent3>
      <a:accent4>
        <a:srgbClr val="FEA045"/>
      </a:accent4>
      <a:accent5>
        <a:srgbClr val="BE223D"/>
      </a:accent5>
      <a:accent6>
        <a:srgbClr val="41276C"/>
      </a:accent6>
      <a:hlink>
        <a:srgbClr val="3361B7"/>
      </a:hlink>
      <a:folHlink>
        <a:srgbClr val="203C72"/>
      </a:folHlink>
    </a:clrScheme>
    <a:fontScheme name="CEMEX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EMEX">
        <a:dk1>
          <a:srgbClr val="000000"/>
        </a:dk1>
        <a:lt1>
          <a:srgbClr val="FFFFFF"/>
        </a:lt1>
        <a:dk2>
          <a:srgbClr val="1E396E"/>
        </a:dk2>
        <a:lt2>
          <a:srgbClr val="345FB8"/>
        </a:lt2>
        <a:accent1>
          <a:srgbClr val="41276B"/>
        </a:accent1>
        <a:accent2>
          <a:srgbClr val="BE213D"/>
        </a:accent2>
        <a:accent3>
          <a:srgbClr val="169F84"/>
        </a:accent3>
        <a:accent4>
          <a:srgbClr val="A8D176"/>
        </a:accent4>
        <a:accent5>
          <a:srgbClr val="FD9F45"/>
        </a:accent5>
        <a:accent6>
          <a:srgbClr val="FFD34C"/>
        </a:accent6>
        <a:hlink>
          <a:srgbClr val="3361B7"/>
        </a:hlink>
        <a:folHlink>
          <a:srgbClr val="203C72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17 CEMEX Template">
  <a:themeElements>
    <a:clrScheme name="CEMEX">
      <a:dk1>
        <a:srgbClr val="000000"/>
      </a:dk1>
      <a:lt1>
        <a:srgbClr val="FFFFFF"/>
      </a:lt1>
      <a:dk2>
        <a:srgbClr val="1E396E"/>
      </a:dk2>
      <a:lt2>
        <a:srgbClr val="345FB8"/>
      </a:lt2>
      <a:accent1>
        <a:srgbClr val="16A085"/>
      </a:accent1>
      <a:accent2>
        <a:srgbClr val="A8D177"/>
      </a:accent2>
      <a:accent3>
        <a:srgbClr val="FFD34C"/>
      </a:accent3>
      <a:accent4>
        <a:srgbClr val="FEA045"/>
      </a:accent4>
      <a:accent5>
        <a:srgbClr val="BE223D"/>
      </a:accent5>
      <a:accent6>
        <a:srgbClr val="41276C"/>
      </a:accent6>
      <a:hlink>
        <a:srgbClr val="3361B7"/>
      </a:hlink>
      <a:folHlink>
        <a:srgbClr val="203C72"/>
      </a:folHlink>
    </a:clrScheme>
    <a:fontScheme name="CEMEX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EMEX">
        <a:dk1>
          <a:srgbClr val="000000"/>
        </a:dk1>
        <a:lt1>
          <a:srgbClr val="FFFFFF"/>
        </a:lt1>
        <a:dk2>
          <a:srgbClr val="1E396E"/>
        </a:dk2>
        <a:lt2>
          <a:srgbClr val="345FB8"/>
        </a:lt2>
        <a:accent1>
          <a:srgbClr val="41276B"/>
        </a:accent1>
        <a:accent2>
          <a:srgbClr val="BE213D"/>
        </a:accent2>
        <a:accent3>
          <a:srgbClr val="169F84"/>
        </a:accent3>
        <a:accent4>
          <a:srgbClr val="A8D176"/>
        </a:accent4>
        <a:accent5>
          <a:srgbClr val="FD9F45"/>
        </a:accent5>
        <a:accent6>
          <a:srgbClr val="FFD34C"/>
        </a:accent6>
        <a:hlink>
          <a:srgbClr val="3361B7"/>
        </a:hlink>
        <a:folHlink>
          <a:srgbClr val="203C72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426822A2CA041BDD2F451BA2CCD4C" ma:contentTypeVersion="0" ma:contentTypeDescription="Create a new document." ma:contentTypeScope="" ma:versionID="38b71c3894c267d2974c6173469489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a6d568516925700b7e1a9fa71711e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85D6E1-13C5-47AB-A1E7-DA55943DB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A3B5E7-3DDE-42BB-950F-2D9A5A96F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5B04E-96A3-4C68-B2F8-F4DF7A0A507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2017_New PPT CX Template</Template>
  <TotalTime>9641</TotalTime>
  <Words>818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Tahoma</vt:lpstr>
      <vt:lpstr>Verdana</vt:lpstr>
      <vt:lpstr>CEMEX</vt:lpstr>
      <vt:lpstr>think-cell Slide</vt:lpstr>
      <vt:lpstr>CEMEX Go – Open Platform</vt:lpstr>
      <vt:lpstr>Get the CEMEX Go Embedded App</vt:lpstr>
      <vt:lpstr>App Marketplace PROCORE</vt:lpstr>
      <vt:lpstr>Installing the App PROCORE</vt:lpstr>
      <vt:lpstr>PowerPoint Presentation</vt:lpstr>
      <vt:lpstr>Working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Having issues?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(Century Gothic 28, dark blue – bold)</dc:title>
  <dc:creator>process.it@cemex.com</dc:creator>
  <cp:lastModifiedBy>Sandra Yazmin Gutierrez Hernandez</cp:lastModifiedBy>
  <cp:revision>260</cp:revision>
  <cp:lastPrinted>2017-10-23T20:26:46Z</cp:lastPrinted>
  <dcterms:created xsi:type="dcterms:W3CDTF">2017-03-24T00:00:31Z</dcterms:created>
  <dcterms:modified xsi:type="dcterms:W3CDTF">2020-08-13T21:20:08Z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0x01010072F426822A2CA041BDD2F451BA2CCD4C</vt:lpwstr>
  </property>
  <property fmtid="{D5CDD505-2E9C-101B-9397-08002B2CF9AE}" pid="3" name="IsMyDocuments">
    <vt:bool>true</vt:bool>
  </property>
</Properties>
</file>